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1" r:id="rId3"/>
    <p:sldId id="257" r:id="rId4"/>
    <p:sldId id="262" r:id="rId5"/>
    <p:sldId id="263" r:id="rId6"/>
    <p:sldId id="258" r:id="rId7"/>
    <p:sldId id="264" r:id="rId8"/>
    <p:sldId id="265" r:id="rId9"/>
    <p:sldId id="266" r:id="rId10"/>
    <p:sldId id="259" r:id="rId11"/>
    <p:sldId id="267" r:id="rId12"/>
    <p:sldId id="268" r:id="rId13"/>
    <p:sldId id="273" r:id="rId14"/>
    <p:sldId id="269" r:id="rId15"/>
    <p:sldId id="274" r:id="rId16"/>
    <p:sldId id="270" r:id="rId17"/>
    <p:sldId id="260" r:id="rId18"/>
    <p:sldId id="271"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5ACA0B4-3F9A-4DFA-97FA-5D598CA3E39B}" type="datetimeFigureOut">
              <a:rPr lang="en-US" smtClean="0"/>
              <a:pPr/>
              <a:t>29-Aug-11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D964681-BEDA-447A-8A6F-C9F5CC4925A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65ACA0B4-3F9A-4DFA-97FA-5D598CA3E39B}" type="datetimeFigureOut">
              <a:rPr lang="en-US" smtClean="0"/>
              <a:pPr/>
              <a:t>29-Aug-11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D964681-BEDA-447A-8A6F-C9F5CC4925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5ACA0B4-3F9A-4DFA-97FA-5D598CA3E39B}" type="datetimeFigureOut">
              <a:rPr lang="en-US" smtClean="0"/>
              <a:pPr/>
              <a:t>29-Aug-11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D964681-BEDA-447A-8A6F-C9F5CC4925A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65ACA0B4-3F9A-4DFA-97FA-5D598CA3E39B}" type="datetimeFigureOut">
              <a:rPr lang="en-US" smtClean="0"/>
              <a:pPr/>
              <a:t>29-Aug-11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964681-BEDA-447A-8A6F-C9F5CC4925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65ACA0B4-3F9A-4DFA-97FA-5D598CA3E39B}" type="datetimeFigureOut">
              <a:rPr lang="en-US" smtClean="0"/>
              <a:pPr/>
              <a:t>29-Aug-11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964681-BEDA-447A-8A6F-C9F5CC4925A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5ACA0B4-3F9A-4DFA-97FA-5D598CA3E39B}" type="datetimeFigureOut">
              <a:rPr lang="en-US" smtClean="0"/>
              <a:pPr/>
              <a:t>29-Aug-11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D964681-BEDA-447A-8A6F-C9F5CC4925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u="sng" dirty="0" smtClean="0"/>
              <a:t>HRM IN INDIA</a:t>
            </a:r>
            <a:endParaRPr lang="en-US" sz="6000" u="sng" dirty="0"/>
          </a:p>
        </p:txBody>
      </p:sp>
      <p:sp>
        <p:nvSpPr>
          <p:cNvPr id="3" name="Subtitle 2"/>
          <p:cNvSpPr>
            <a:spLocks noGrp="1"/>
          </p:cNvSpPr>
          <p:nvPr>
            <p:ph type="subTitle" idx="1"/>
          </p:nvPr>
        </p:nvSpPr>
        <p:spPr/>
        <p:txBody>
          <a:bodyPr/>
          <a:lstStyle/>
          <a:p>
            <a:r>
              <a:rPr lang="en-US" dirty="0" smtClean="0"/>
              <a:t>Unit 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239000" cy="1143000"/>
          </a:xfrm>
        </p:spPr>
        <p:txBody>
          <a:bodyPr>
            <a:normAutofit fontScale="90000"/>
          </a:bodyPr>
          <a:lstStyle/>
          <a:p>
            <a:r>
              <a:rPr lang="en-US" u="sng" dirty="0" smtClean="0"/>
              <a:t>CULTURAL DIMENSIONS OF THE INDIAN WORKFORCE</a:t>
            </a:r>
            <a:endParaRPr lang="en-US" u="sng" dirty="0"/>
          </a:p>
        </p:txBody>
      </p:sp>
      <p:sp>
        <p:nvSpPr>
          <p:cNvPr id="3" name="Content Placeholder 2"/>
          <p:cNvSpPr>
            <a:spLocks noGrp="1"/>
          </p:cNvSpPr>
          <p:nvPr>
            <p:ph idx="1"/>
          </p:nvPr>
        </p:nvSpPr>
        <p:spPr/>
        <p:txBody>
          <a:bodyPr/>
          <a:lstStyle/>
          <a:p>
            <a:pPr marL="514350" indent="-514350">
              <a:buFont typeface="+mj-lt"/>
              <a:buAutoNum type="arabicPeriod"/>
            </a:pPr>
            <a:r>
              <a:rPr lang="en-US" u="sng" dirty="0" smtClean="0">
                <a:solidFill>
                  <a:srgbClr val="FF0000"/>
                </a:solidFill>
                <a:latin typeface="Comic Sans MS" pitchFamily="66" charset="0"/>
              </a:rPr>
              <a:t>Power distance:</a:t>
            </a:r>
          </a:p>
          <a:p>
            <a:pPr marL="514350" indent="-514350">
              <a:buNone/>
            </a:pPr>
            <a:r>
              <a:rPr lang="en-US" dirty="0" smtClean="0"/>
              <a:t>	</a:t>
            </a:r>
            <a:r>
              <a:rPr lang="en-US" sz="2200" dirty="0" smtClean="0"/>
              <a:t>Power distance is a the extent to which less powerful members of organization that power is distributed unequally. Countries in which people blindly obey the orders of superiors have high power distance. </a:t>
            </a:r>
          </a:p>
          <a:p>
            <a:pPr marL="514350" indent="-514350">
              <a:buNone/>
            </a:pPr>
            <a:r>
              <a:rPr lang="en-US" sz="2200" dirty="0" smtClean="0"/>
              <a:t>	beliefs of power distance culture:</a:t>
            </a:r>
          </a:p>
          <a:p>
            <a:pPr marL="761238" lvl="1" indent="-514350">
              <a:buFont typeface="Arial" pitchFamily="34" charset="0"/>
              <a:buChar char="•"/>
            </a:pPr>
            <a:r>
              <a:rPr lang="en-US" sz="2200" dirty="0" smtClean="0">
                <a:solidFill>
                  <a:schemeClr val="tx1"/>
                </a:solidFill>
              </a:rPr>
              <a:t>Inequality is good, Everyone has a place, some are high some are low.</a:t>
            </a:r>
          </a:p>
          <a:p>
            <a:pPr marL="761238" lvl="1" indent="-514350">
              <a:buFont typeface="Arial" pitchFamily="34" charset="0"/>
              <a:buChar char="•"/>
            </a:pPr>
            <a:r>
              <a:rPr lang="en-US" sz="2200" dirty="0" smtClean="0">
                <a:solidFill>
                  <a:schemeClr val="tx1"/>
                </a:solidFill>
              </a:rPr>
              <a:t>Most people should be dependent on a leader.</a:t>
            </a:r>
          </a:p>
          <a:p>
            <a:pPr marL="761238" lvl="1" indent="-514350">
              <a:buFont typeface="Arial" pitchFamily="34" charset="0"/>
              <a:buChar char="•"/>
            </a:pPr>
            <a:r>
              <a:rPr lang="en-US" sz="2200" dirty="0" smtClean="0">
                <a:solidFill>
                  <a:schemeClr val="tx1"/>
                </a:solidFill>
              </a:rPr>
              <a:t>The powerful are entitled to privileges. </a:t>
            </a:r>
          </a:p>
          <a:p>
            <a:pPr marL="761238" lvl="1" indent="-514350">
              <a:buFont typeface="Arial" pitchFamily="34" charset="0"/>
              <a:buChar char="•"/>
            </a:pPr>
            <a:r>
              <a:rPr lang="en-US" sz="2200" dirty="0" smtClean="0">
                <a:solidFill>
                  <a:schemeClr val="tx1"/>
                </a:solidFill>
              </a:rPr>
              <a:t>The powerful should yield their power. </a:t>
            </a:r>
          </a:p>
          <a:p>
            <a:pPr marL="514350" indent="-51435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7086600" cy="4616648"/>
          </a:xfrm>
          <a:prstGeom prst="rect">
            <a:avLst/>
          </a:prstGeom>
          <a:noFill/>
        </p:spPr>
        <p:txBody>
          <a:bodyPr wrap="square" rtlCol="0">
            <a:spAutoFit/>
          </a:bodyPr>
          <a:lstStyle/>
          <a:p>
            <a:r>
              <a:rPr lang="en-US" sz="2400" dirty="0" smtClean="0"/>
              <a:t>Characteristics:</a:t>
            </a:r>
          </a:p>
          <a:p>
            <a:endParaRPr lang="en-US" sz="2400" dirty="0" smtClean="0"/>
          </a:p>
          <a:p>
            <a:pPr lvl="1">
              <a:buFont typeface="Arial" pitchFamily="34" charset="0"/>
              <a:buChar char="•"/>
            </a:pPr>
            <a:r>
              <a:rPr lang="en-US" sz="2200" dirty="0" smtClean="0"/>
              <a:t>People dislike work and try to avoid it</a:t>
            </a:r>
          </a:p>
          <a:p>
            <a:pPr lvl="1">
              <a:buFont typeface="Arial" pitchFamily="34" charset="0"/>
              <a:buChar char="•"/>
            </a:pPr>
            <a:r>
              <a:rPr lang="en-US" sz="2200" dirty="0" smtClean="0"/>
              <a:t>Managers believe in theory X.</a:t>
            </a:r>
          </a:p>
          <a:p>
            <a:pPr lvl="1">
              <a:buFont typeface="Arial" pitchFamily="34" charset="0"/>
              <a:buChar char="•"/>
            </a:pPr>
            <a:r>
              <a:rPr lang="en-US" sz="2200" dirty="0" smtClean="0"/>
              <a:t>Decision making is centralized. </a:t>
            </a:r>
          </a:p>
          <a:p>
            <a:pPr lvl="1">
              <a:buFont typeface="Arial" pitchFamily="34" charset="0"/>
              <a:buChar char="•"/>
            </a:pPr>
            <a:r>
              <a:rPr lang="en-US" sz="2200" dirty="0" smtClean="0"/>
              <a:t>They will have a large proportion of supervisory personnel </a:t>
            </a:r>
          </a:p>
          <a:p>
            <a:pPr lvl="1">
              <a:buFont typeface="Arial" pitchFamily="34" charset="0"/>
              <a:buChar char="•"/>
            </a:pPr>
            <a:r>
              <a:rPr lang="en-US" sz="2200" dirty="0" smtClean="0"/>
              <a:t> the people at the lower levels often have the low job qualifications</a:t>
            </a:r>
          </a:p>
          <a:p>
            <a:pPr lvl="1">
              <a:buFont typeface="Arial" pitchFamily="34" charset="0"/>
              <a:buChar char="•"/>
            </a:pPr>
            <a:r>
              <a:rPr lang="en-US" sz="2200" dirty="0" smtClean="0"/>
              <a:t> such structures encourage and promote inequality between people at different levels.</a:t>
            </a:r>
          </a:p>
          <a:p>
            <a:pPr lvl="1"/>
            <a:endParaRPr lang="en-US" sz="2400" dirty="0" smtClean="0"/>
          </a:p>
          <a:p>
            <a:pPr lvl="1"/>
            <a:r>
              <a:rPr lang="en-US" sz="2400" dirty="0" smtClean="0"/>
              <a:t>India scores 77 in power distance.</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33400"/>
            <a:ext cx="7086600" cy="6740307"/>
          </a:xfrm>
          <a:prstGeom prst="rect">
            <a:avLst/>
          </a:prstGeom>
          <a:noFill/>
        </p:spPr>
        <p:txBody>
          <a:bodyPr wrap="square" rtlCol="0">
            <a:spAutoFit/>
          </a:bodyPr>
          <a:lstStyle/>
          <a:p>
            <a:pPr marL="457200" indent="-457200">
              <a:buFont typeface="+mj-lt"/>
              <a:buAutoNum type="arabicParenR" startAt="2"/>
            </a:pPr>
            <a:r>
              <a:rPr lang="en-US" sz="2400" u="sng" dirty="0" smtClean="0">
                <a:solidFill>
                  <a:srgbClr val="FF0000"/>
                </a:solidFill>
                <a:latin typeface="Comic Sans MS" pitchFamily="66" charset="0"/>
              </a:rPr>
              <a:t>Uncertainty Avoidance:</a:t>
            </a:r>
          </a:p>
          <a:p>
            <a:pPr marL="457200" indent="-457200">
              <a:buFont typeface="Arial" pitchFamily="34" charset="0"/>
              <a:buChar char="•"/>
            </a:pPr>
            <a:r>
              <a:rPr lang="en-US" sz="2800" dirty="0" smtClean="0"/>
              <a:t>	</a:t>
            </a:r>
            <a:r>
              <a:rPr lang="en-US" sz="2200" dirty="0" smtClean="0"/>
              <a:t>Uncertainty </a:t>
            </a:r>
            <a:r>
              <a:rPr lang="en-US" sz="2200" dirty="0" smtClean="0"/>
              <a:t>avoidance is the extent to which people feel threatened by </a:t>
            </a:r>
            <a:r>
              <a:rPr lang="en-US" sz="2200" dirty="0" err="1" smtClean="0"/>
              <a:t>ambigious</a:t>
            </a:r>
            <a:r>
              <a:rPr lang="en-US" sz="2200" dirty="0" smtClean="0"/>
              <a:t> situations and have created beliefs that try to avoid this. </a:t>
            </a:r>
          </a:p>
          <a:p>
            <a:pPr marL="457200" indent="-457200"/>
            <a:r>
              <a:rPr lang="en-US" sz="2200" dirty="0" smtClean="0"/>
              <a:t>	</a:t>
            </a:r>
          </a:p>
          <a:p>
            <a:pPr marL="457200" indent="-457200">
              <a:buFont typeface="Arial" pitchFamily="34" charset="0"/>
              <a:buChar char="•"/>
            </a:pPr>
            <a:r>
              <a:rPr lang="en-US" sz="2200" dirty="0" smtClean="0"/>
              <a:t>	Uncertainty </a:t>
            </a:r>
            <a:r>
              <a:rPr lang="en-US" sz="2200" dirty="0" smtClean="0"/>
              <a:t>avoidance deals with a society’s tolerance for uncertainty and ambiguity. It indicates to what extent a culture trains its members to feel either uncomfortable or comfortable in unstructured situations. Unstructured situations are novel, unknown, surprising, and different from usual.</a:t>
            </a:r>
          </a:p>
          <a:p>
            <a:pPr marL="457200" indent="-457200"/>
            <a:r>
              <a:rPr lang="en-US" sz="2200" dirty="0" smtClean="0"/>
              <a:t> </a:t>
            </a:r>
          </a:p>
          <a:p>
            <a:pPr marL="457200" indent="-457200">
              <a:buFont typeface="Arial" pitchFamily="34" charset="0"/>
              <a:buChar char="•"/>
            </a:pPr>
            <a:r>
              <a:rPr lang="en-US" sz="2200" dirty="0" smtClean="0"/>
              <a:t>	India </a:t>
            </a:r>
            <a:r>
              <a:rPr lang="en-US" sz="2200" dirty="0" smtClean="0"/>
              <a:t>scores 40 indicating low uncertainty avoidance. Here the people are more willing to accept the risk associated with the unknown.</a:t>
            </a:r>
          </a:p>
          <a:p>
            <a:pPr marL="914400" lvl="1" indent="-457200"/>
            <a:endParaRPr lang="en-US" sz="2400" dirty="0" smtClean="0"/>
          </a:p>
          <a:p>
            <a:pPr marL="914400" lvl="1" indent="-457200">
              <a:buFont typeface="Arial" pitchFamily="34" charset="0"/>
              <a:buChar char="•"/>
            </a:pPr>
            <a:endParaRPr lang="en-US" sz="2400" dirty="0" smtClean="0"/>
          </a:p>
          <a:p>
            <a:pPr marL="457200" indent="-457200"/>
            <a:r>
              <a:rPr lang="en-US" sz="2400" dirty="0" smtClean="0"/>
              <a:t>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7467600" cy="4862870"/>
          </a:xfrm>
          <a:prstGeom prst="rect">
            <a:avLst/>
          </a:prstGeom>
        </p:spPr>
        <p:txBody>
          <a:bodyPr wrap="square">
            <a:spAutoFit/>
          </a:bodyPr>
          <a:lstStyle/>
          <a:p>
            <a:pPr marL="457200" indent="-457200"/>
            <a:r>
              <a:rPr lang="en-US" sz="2200" u="sng" dirty="0" smtClean="0"/>
              <a:t>Characteristics</a:t>
            </a:r>
            <a:r>
              <a:rPr lang="en-US" sz="2200" dirty="0" smtClean="0"/>
              <a:t> of high uncertainty avoidance</a:t>
            </a:r>
            <a:r>
              <a:rPr lang="en-US" sz="2200" dirty="0" smtClean="0"/>
              <a:t>:</a:t>
            </a:r>
          </a:p>
          <a:p>
            <a:pPr marL="457200" indent="-457200"/>
            <a:endParaRPr lang="en-US" sz="2200" dirty="0" smtClean="0"/>
          </a:p>
          <a:p>
            <a:pPr marL="914400" lvl="1" indent="-457200">
              <a:buFont typeface="Arial" pitchFamily="34" charset="0"/>
              <a:buChar char="•"/>
            </a:pPr>
            <a:r>
              <a:rPr lang="en-US" sz="2200" dirty="0" smtClean="0"/>
              <a:t>Conflicts should not be avoided.</a:t>
            </a:r>
          </a:p>
          <a:p>
            <a:pPr marL="914400" lvl="1" indent="-457200">
              <a:buFont typeface="Arial" pitchFamily="34" charset="0"/>
              <a:buChar char="•"/>
            </a:pPr>
            <a:r>
              <a:rPr lang="en-US" sz="2200" dirty="0" smtClean="0"/>
              <a:t>Different people and ideas should be tolerated.</a:t>
            </a:r>
          </a:p>
          <a:p>
            <a:pPr marL="914400" lvl="1" indent="-457200">
              <a:buFont typeface="Arial" pitchFamily="34" charset="0"/>
              <a:buChar char="•"/>
            </a:pPr>
            <a:r>
              <a:rPr lang="en-US" sz="2200" dirty="0" smtClean="0"/>
              <a:t>Laws are not very important and need not necessarily be followed. </a:t>
            </a:r>
          </a:p>
          <a:p>
            <a:pPr marL="914400" lvl="1" indent="-457200">
              <a:buFont typeface="Arial" pitchFamily="34" charset="0"/>
              <a:buChar char="•"/>
            </a:pPr>
            <a:r>
              <a:rPr lang="en-US" sz="2200" dirty="0" smtClean="0"/>
              <a:t>Experts and authorities are not always correct and consensus is not important. </a:t>
            </a:r>
          </a:p>
          <a:p>
            <a:pPr marL="914400" lvl="1" indent="-457200">
              <a:buFont typeface="Arial" pitchFamily="34" charset="0"/>
              <a:buChar char="•"/>
            </a:pPr>
            <a:endParaRPr lang="en-US" sz="2200" dirty="0" smtClean="0"/>
          </a:p>
          <a:p>
            <a:pPr marL="914400" lvl="1" indent="-457200"/>
            <a:r>
              <a:rPr lang="en-US" sz="2200" dirty="0" smtClean="0"/>
              <a:t>Low uncertainty avoidance societies like us have less structuring of activities, fewer written rules, more risk taking by managers, higher </a:t>
            </a:r>
            <a:r>
              <a:rPr lang="en-US" sz="2200" dirty="0" err="1" smtClean="0"/>
              <a:t>labour</a:t>
            </a:r>
            <a:r>
              <a:rPr lang="en-US" sz="2200" dirty="0" smtClean="0"/>
              <a:t> turnover and more ambitious employees.</a:t>
            </a:r>
          </a:p>
          <a:p>
            <a:pPr marL="914400" lvl="1" indent="-457200">
              <a:buFont typeface="Arial" pitchFamily="34" charset="0"/>
              <a:buChar char="•"/>
            </a:pPr>
            <a:endParaRPr lang="en-US" sz="2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52400"/>
            <a:ext cx="7086600" cy="7263527"/>
          </a:xfrm>
          <a:prstGeom prst="rect">
            <a:avLst/>
          </a:prstGeom>
          <a:noFill/>
        </p:spPr>
        <p:txBody>
          <a:bodyPr wrap="square" rtlCol="0">
            <a:spAutoFit/>
          </a:bodyPr>
          <a:lstStyle/>
          <a:p>
            <a:pPr marL="457200" indent="-457200">
              <a:buFont typeface="+mj-lt"/>
              <a:buAutoNum type="arabicParenR" startAt="3"/>
            </a:pPr>
            <a:r>
              <a:rPr lang="en-US" sz="2400" u="sng" dirty="0" smtClean="0">
                <a:solidFill>
                  <a:srgbClr val="FF0000"/>
                </a:solidFill>
                <a:latin typeface="Comic Sans MS" pitchFamily="66" charset="0"/>
              </a:rPr>
              <a:t>Individualism and Collectivism:</a:t>
            </a:r>
          </a:p>
          <a:p>
            <a:pPr marL="457200" indent="-457200">
              <a:buFont typeface="Arial" pitchFamily="34" charset="0"/>
              <a:buChar char="•"/>
            </a:pPr>
            <a:r>
              <a:rPr lang="en-US" sz="2400" dirty="0" smtClean="0"/>
              <a:t>	</a:t>
            </a:r>
            <a:r>
              <a:rPr lang="en-US" sz="2200" dirty="0" smtClean="0"/>
              <a:t>individualism </a:t>
            </a:r>
            <a:r>
              <a:rPr lang="en-US" sz="2200" dirty="0" smtClean="0"/>
              <a:t>is the tendency of people to look after themselves and their family only.</a:t>
            </a:r>
          </a:p>
          <a:p>
            <a:pPr marL="457200" indent="-457200"/>
            <a:r>
              <a:rPr lang="en-US" sz="2200" dirty="0" smtClean="0"/>
              <a:t> </a:t>
            </a:r>
          </a:p>
          <a:p>
            <a:pPr marL="457200" indent="-457200">
              <a:buFont typeface="Arial" pitchFamily="34" charset="0"/>
              <a:buChar char="•"/>
            </a:pPr>
            <a:r>
              <a:rPr lang="en-US" sz="2200" dirty="0" smtClean="0"/>
              <a:t>	</a:t>
            </a:r>
            <a:r>
              <a:rPr lang="en-US" sz="2200" dirty="0" smtClean="0"/>
              <a:t>The </a:t>
            </a:r>
            <a:r>
              <a:rPr lang="en-US" sz="2200" dirty="0" smtClean="0"/>
              <a:t>opposite of this is collectivism which refers to the tendency of the people to belong to group and to look after each other in exchange for loyalty. </a:t>
            </a:r>
          </a:p>
          <a:p>
            <a:pPr marL="457200" indent="-457200"/>
            <a:endParaRPr lang="en-US" sz="2200" dirty="0" smtClean="0"/>
          </a:p>
          <a:p>
            <a:pPr marL="457200" indent="-457200">
              <a:buFont typeface="Arial" pitchFamily="34" charset="0"/>
              <a:buChar char="•"/>
            </a:pPr>
            <a:r>
              <a:rPr lang="en-US" sz="2200" dirty="0" smtClean="0"/>
              <a:t>	 </a:t>
            </a:r>
            <a:r>
              <a:rPr lang="en-US" sz="2200" dirty="0" smtClean="0"/>
              <a:t>On </a:t>
            </a:r>
            <a:r>
              <a:rPr lang="en-US" sz="2200" dirty="0" smtClean="0"/>
              <a:t>the individualist side we find societies in which the ties between individuals are loose: everyone is expected to look after him/herself and his/her immediate family. </a:t>
            </a:r>
          </a:p>
          <a:p>
            <a:pPr marL="457200" indent="-457200"/>
            <a:endParaRPr lang="en-US" sz="2200" dirty="0" smtClean="0"/>
          </a:p>
          <a:p>
            <a:pPr marL="457200" indent="-457200">
              <a:buFont typeface="Arial" pitchFamily="34" charset="0"/>
              <a:buChar char="•"/>
            </a:pPr>
            <a:r>
              <a:rPr lang="en-US" sz="2200" dirty="0" smtClean="0"/>
              <a:t>	</a:t>
            </a:r>
            <a:r>
              <a:rPr lang="en-US" sz="2200" dirty="0" smtClean="0"/>
              <a:t>On </a:t>
            </a:r>
            <a:r>
              <a:rPr lang="en-US" sz="2200" dirty="0" smtClean="0"/>
              <a:t>the collectivist side, we find societies in which people from birth onwards are integrated into strong, cohesive in-groups, often extended families (with uncles, aunts and grandparents) which continue protecting them in exchange for unquestioning loyalty.</a:t>
            </a:r>
          </a:p>
          <a:p>
            <a:pPr marL="457200" indent="-457200">
              <a:buFont typeface="+mj-lt"/>
              <a:buAutoNum type="arabicParenR" startAt="3"/>
            </a:pPr>
            <a:endParaRPr lang="en-US" sz="2200" b="1"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3400" y="1981200"/>
            <a:ext cx="3048000" cy="3352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2000" b="1" dirty="0" smtClean="0">
                <a:solidFill>
                  <a:schemeClr val="bg1"/>
                </a:solidFill>
              </a:rPr>
              <a:t>Group decision making is best.</a:t>
            </a:r>
          </a:p>
          <a:p>
            <a:endParaRPr lang="en-US" sz="2000" b="1" dirty="0" smtClean="0">
              <a:solidFill>
                <a:schemeClr val="bg1"/>
              </a:solidFill>
            </a:endParaRPr>
          </a:p>
          <a:p>
            <a:pPr>
              <a:buFont typeface="Arial" pitchFamily="34" charset="0"/>
              <a:buChar char="•"/>
            </a:pPr>
            <a:r>
              <a:rPr lang="en-US" sz="2000" b="1" dirty="0" smtClean="0">
                <a:solidFill>
                  <a:schemeClr val="bg1"/>
                </a:solidFill>
              </a:rPr>
              <a:t>Promote Nepotism. i.e. favoritism based </a:t>
            </a:r>
          </a:p>
          <a:p>
            <a:pPr>
              <a:buFont typeface="Arial" pitchFamily="34" charset="0"/>
              <a:buChar char="•"/>
            </a:pPr>
            <a:r>
              <a:rPr lang="en-US" sz="2000" b="1" dirty="0" smtClean="0">
                <a:solidFill>
                  <a:schemeClr val="bg1"/>
                </a:solidFill>
              </a:rPr>
              <a:t>on family relationship.</a:t>
            </a:r>
          </a:p>
          <a:p>
            <a:endParaRPr lang="en-US" sz="2000" b="1" dirty="0" smtClean="0">
              <a:solidFill>
                <a:schemeClr val="bg1"/>
              </a:solidFill>
            </a:endParaRPr>
          </a:p>
          <a:p>
            <a:pPr>
              <a:buFont typeface="Arial" pitchFamily="34" charset="0"/>
              <a:buChar char="•"/>
            </a:pPr>
            <a:r>
              <a:rPr lang="en-US" sz="2000" b="1" dirty="0" smtClean="0">
                <a:solidFill>
                  <a:schemeClr val="bg1"/>
                </a:solidFill>
              </a:rPr>
              <a:t>Promotion mostly on seniority and age.</a:t>
            </a:r>
          </a:p>
        </p:txBody>
      </p:sp>
      <p:sp>
        <p:nvSpPr>
          <p:cNvPr id="3" name="Rounded Rectangle 2"/>
          <p:cNvSpPr/>
          <p:nvPr/>
        </p:nvSpPr>
        <p:spPr>
          <a:xfrm>
            <a:off x="4495800" y="1905000"/>
            <a:ext cx="3048000" cy="3429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2000" b="1" dirty="0" smtClean="0">
                <a:solidFill>
                  <a:schemeClr val="bg1"/>
                </a:solidFill>
              </a:rPr>
              <a:t>Decision making is individual’s responsibility.</a:t>
            </a:r>
          </a:p>
          <a:p>
            <a:endParaRPr lang="en-US" sz="2000" b="1" dirty="0" smtClean="0">
              <a:solidFill>
                <a:schemeClr val="bg1"/>
              </a:solidFill>
            </a:endParaRPr>
          </a:p>
          <a:p>
            <a:pPr>
              <a:buFont typeface="Arial" pitchFamily="34" charset="0"/>
              <a:buChar char="•"/>
            </a:pPr>
            <a:r>
              <a:rPr lang="en-US" sz="2000" b="1" dirty="0" smtClean="0">
                <a:solidFill>
                  <a:schemeClr val="bg1"/>
                </a:solidFill>
              </a:rPr>
              <a:t>Favoritism is unfair.</a:t>
            </a:r>
          </a:p>
          <a:p>
            <a:endParaRPr lang="en-US" sz="2000" b="1" dirty="0" smtClean="0">
              <a:solidFill>
                <a:schemeClr val="bg1"/>
              </a:solidFill>
            </a:endParaRPr>
          </a:p>
          <a:p>
            <a:pPr>
              <a:buFont typeface="Arial" pitchFamily="34" charset="0"/>
              <a:buChar char="•"/>
            </a:pPr>
            <a:r>
              <a:rPr lang="en-US" sz="2000" b="1" dirty="0" smtClean="0">
                <a:solidFill>
                  <a:schemeClr val="bg1"/>
                </a:solidFill>
              </a:rPr>
              <a:t>Promotion mostly on ones performance</a:t>
            </a:r>
            <a:endParaRPr lang="en-US" sz="2000" dirty="0"/>
          </a:p>
        </p:txBody>
      </p:sp>
      <p:sp>
        <p:nvSpPr>
          <p:cNvPr id="4" name="TextBox 3"/>
          <p:cNvSpPr txBox="1"/>
          <p:nvPr/>
        </p:nvSpPr>
        <p:spPr>
          <a:xfrm>
            <a:off x="762000" y="609600"/>
            <a:ext cx="2438400" cy="523220"/>
          </a:xfrm>
          <a:prstGeom prst="rect">
            <a:avLst/>
          </a:prstGeom>
          <a:noFill/>
        </p:spPr>
        <p:txBody>
          <a:bodyPr wrap="square" rtlCol="0">
            <a:spAutoFit/>
          </a:bodyPr>
          <a:lstStyle/>
          <a:p>
            <a:r>
              <a:rPr lang="en-US" sz="2800" u="sng" dirty="0" smtClean="0"/>
              <a:t>collectivism</a:t>
            </a:r>
            <a:endParaRPr lang="en-US" sz="2800" u="sng" dirty="0"/>
          </a:p>
        </p:txBody>
      </p:sp>
      <p:sp>
        <p:nvSpPr>
          <p:cNvPr id="5" name="TextBox 4"/>
          <p:cNvSpPr txBox="1"/>
          <p:nvPr/>
        </p:nvSpPr>
        <p:spPr>
          <a:xfrm>
            <a:off x="4648200" y="609600"/>
            <a:ext cx="3505200" cy="523220"/>
          </a:xfrm>
          <a:prstGeom prst="rect">
            <a:avLst/>
          </a:prstGeom>
          <a:noFill/>
        </p:spPr>
        <p:txBody>
          <a:bodyPr wrap="square" rtlCol="0">
            <a:spAutoFit/>
          </a:bodyPr>
          <a:lstStyle/>
          <a:p>
            <a:r>
              <a:rPr lang="en-US" sz="2800" u="sng" dirty="0" smtClean="0"/>
              <a:t>Individualism</a:t>
            </a:r>
            <a:endParaRPr lang="en-US" sz="2800" u="sn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
            <a:ext cx="7086600" cy="5601533"/>
          </a:xfrm>
          <a:prstGeom prst="rect">
            <a:avLst/>
          </a:prstGeom>
          <a:noFill/>
        </p:spPr>
        <p:txBody>
          <a:bodyPr wrap="square" rtlCol="0">
            <a:spAutoFit/>
          </a:bodyPr>
          <a:lstStyle/>
          <a:p>
            <a:pPr marL="457200" indent="-457200">
              <a:buFont typeface="+mj-lt"/>
              <a:buAutoNum type="arabicPeriod" startAt="4"/>
            </a:pPr>
            <a:r>
              <a:rPr lang="en-US" sz="2400" u="sng" dirty="0" smtClean="0">
                <a:solidFill>
                  <a:srgbClr val="FF0000"/>
                </a:solidFill>
                <a:latin typeface="Comic Sans MS" pitchFamily="66" charset="0"/>
              </a:rPr>
              <a:t>Masculinity: </a:t>
            </a:r>
            <a:r>
              <a:rPr lang="en-US" sz="2400" u="sng" dirty="0" smtClean="0">
                <a:solidFill>
                  <a:srgbClr val="FF0000"/>
                </a:solidFill>
                <a:latin typeface="Comic Sans MS" pitchFamily="66" charset="0"/>
              </a:rPr>
              <a:t>        </a:t>
            </a:r>
            <a:endParaRPr lang="en-US" sz="2400" u="sng" dirty="0" smtClean="0">
              <a:solidFill>
                <a:srgbClr val="FF0000"/>
              </a:solidFill>
              <a:latin typeface="Comic Sans MS" pitchFamily="66" charset="0"/>
            </a:endParaRPr>
          </a:p>
          <a:p>
            <a:pPr marL="457200" indent="-457200"/>
            <a:endParaRPr lang="en-US" sz="2400" b="1" u="sng" dirty="0" smtClean="0"/>
          </a:p>
          <a:p>
            <a:pPr marL="457200" indent="-457200">
              <a:buFont typeface="Arial" pitchFamily="34" charset="0"/>
              <a:buChar char="•"/>
            </a:pPr>
            <a:r>
              <a:rPr lang="en-US" sz="2400" dirty="0" smtClean="0"/>
              <a:t>	</a:t>
            </a:r>
            <a:r>
              <a:rPr lang="en-US" sz="2200" dirty="0" smtClean="0"/>
              <a:t>it’s a situation in which the dominant values in the society are success, money and other material things</a:t>
            </a:r>
            <a:r>
              <a:rPr lang="en-US" sz="2200" dirty="0" smtClean="0"/>
              <a:t>.</a:t>
            </a:r>
          </a:p>
          <a:p>
            <a:pPr marL="457200" indent="-457200"/>
            <a:endParaRPr lang="en-US" sz="2200" dirty="0" smtClean="0"/>
          </a:p>
          <a:p>
            <a:pPr marL="457200" indent="-457200">
              <a:buFont typeface="Arial" pitchFamily="34" charset="0"/>
              <a:buChar char="•"/>
            </a:pPr>
            <a:r>
              <a:rPr lang="en-US" sz="2200" dirty="0" smtClean="0"/>
              <a:t>	 </a:t>
            </a:r>
            <a:r>
              <a:rPr lang="en-US" sz="2200" dirty="0" smtClean="0"/>
              <a:t>Masculine traits include assertiveness, materialism/material success, self-centeredness, power, strength, and individual </a:t>
            </a:r>
            <a:r>
              <a:rPr lang="en-US" sz="2200" dirty="0" smtClean="0"/>
              <a:t>achievements.</a:t>
            </a:r>
          </a:p>
          <a:p>
            <a:pPr marL="457200" indent="-457200"/>
            <a:endParaRPr lang="en-US" sz="2200" dirty="0" smtClean="0"/>
          </a:p>
          <a:p>
            <a:pPr marL="457200" indent="-457200">
              <a:buFont typeface="Arial" pitchFamily="34" charset="0"/>
              <a:buChar char="•"/>
            </a:pPr>
            <a:r>
              <a:rPr lang="en-US" sz="2200" dirty="0" smtClean="0"/>
              <a:t>	</a:t>
            </a:r>
            <a:r>
              <a:rPr lang="en-US" sz="2200" dirty="0" smtClean="0"/>
              <a:t>In </a:t>
            </a:r>
            <a:r>
              <a:rPr lang="en-US" sz="2200" dirty="0" smtClean="0"/>
              <a:t>highly masculine societies, jobs are clearly defined by gender. There are men’s jobs and women’s jobs. Men usually choose jobs that are associated with long-term careers. Women usually choose jobs that are associated with short-term employment, before marriage. </a:t>
            </a:r>
            <a:endParaRPr lang="en-US" sz="2200" dirty="0"/>
          </a:p>
        </p:txBody>
      </p:sp>
      <p:sp>
        <p:nvSpPr>
          <p:cNvPr id="4" name="TextBox 3"/>
          <p:cNvSpPr txBox="1"/>
          <p:nvPr/>
        </p:nvSpPr>
        <p:spPr>
          <a:xfrm>
            <a:off x="3276600" y="304800"/>
            <a:ext cx="2362200" cy="400110"/>
          </a:xfrm>
          <a:prstGeom prst="rect">
            <a:avLst/>
          </a:prstGeom>
          <a:noFill/>
        </p:spPr>
        <p:txBody>
          <a:bodyPr wrap="square" rtlCol="0">
            <a:spAutoFit/>
          </a:bodyPr>
          <a:lstStyle/>
          <a:p>
            <a:r>
              <a:rPr lang="en-US" sz="2000" dirty="0" smtClean="0"/>
              <a:t>India’s score - 56</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lstStyle/>
          <a:p>
            <a:r>
              <a:rPr lang="en-US" u="sng" dirty="0" smtClean="0"/>
              <a:t>SCOPE OF HR IN INDIA</a:t>
            </a:r>
            <a:endParaRPr lang="en-US" u="sng" dirty="0"/>
          </a:p>
        </p:txBody>
      </p:sp>
      <p:sp>
        <p:nvSpPr>
          <p:cNvPr id="3" name="Content Placeholder 2"/>
          <p:cNvSpPr>
            <a:spLocks noGrp="1"/>
          </p:cNvSpPr>
          <p:nvPr>
            <p:ph idx="1"/>
          </p:nvPr>
        </p:nvSpPr>
        <p:spPr>
          <a:xfrm>
            <a:off x="381000" y="1295400"/>
            <a:ext cx="7315200" cy="5160336"/>
          </a:xfrm>
        </p:spPr>
        <p:txBody>
          <a:bodyPr>
            <a:noAutofit/>
          </a:bodyPr>
          <a:lstStyle/>
          <a:p>
            <a:pPr>
              <a:buFont typeface="Wingdings" pitchFamily="2" charset="2"/>
              <a:buChar char="Ø"/>
            </a:pPr>
            <a:r>
              <a:rPr lang="en-US" sz="2200" dirty="0" smtClean="0"/>
              <a:t>The scope of human resource management in India is very great indeed. This is because there is an increasing number of jobs within the IT sector and also because the number of young people looking for work is also on the rise. Therefore the demand for young and talented people has increased dramatically. </a:t>
            </a:r>
            <a:br>
              <a:rPr lang="en-US" sz="2200" dirty="0" smtClean="0"/>
            </a:br>
            <a:r>
              <a:rPr lang="en-US" sz="2200" dirty="0" smtClean="0"/>
              <a:t/>
            </a:r>
            <a:br>
              <a:rPr lang="en-US" sz="2200" dirty="0" smtClean="0"/>
            </a:br>
            <a:r>
              <a:rPr lang="en-US" sz="2200" dirty="0" smtClean="0"/>
              <a:t>	The </a:t>
            </a:r>
            <a:r>
              <a:rPr lang="en-US" sz="2200" dirty="0" smtClean="0"/>
              <a:t>scope of human resources, no matter which country, is very great because there is an increasing number of human resource related jobs and human resource related demands such as advanced performance appraisal, Human Resource Information System, employee involvement, corporate governance and job satisfaction. </a:t>
            </a:r>
            <a:br>
              <a:rPr lang="en-US" sz="2200" dirty="0" smtClean="0"/>
            </a:br>
            <a:endParaRPr lang="en-US"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7467600" cy="4616648"/>
          </a:xfrm>
          <a:prstGeom prst="rect">
            <a:avLst/>
          </a:prstGeom>
          <a:noFill/>
        </p:spPr>
        <p:txBody>
          <a:bodyPr wrap="square" rtlCol="0">
            <a:spAutoFit/>
          </a:bodyPr>
          <a:lstStyle/>
          <a:p>
            <a:pPr>
              <a:buFont typeface="Wingdings" pitchFamily="2" charset="2"/>
              <a:buChar char="ü"/>
            </a:pPr>
            <a:r>
              <a:rPr lang="en-US" sz="2100" dirty="0" smtClean="0"/>
              <a:t>           Its </a:t>
            </a:r>
            <a:r>
              <a:rPr lang="en-US" sz="2100" dirty="0" smtClean="0"/>
              <a:t>only in the past 10-12 years with the immense growth on account of the IT industry that winds of change began to blow. It was largely the advent of the Information Technology era in India that brought with it the</a:t>
            </a:r>
            <a:r>
              <a:rPr lang="en-US" sz="2100" u="sng" dirty="0" smtClean="0"/>
              <a:t> </a:t>
            </a:r>
            <a:r>
              <a:rPr lang="en-US" sz="2100" dirty="0" smtClean="0"/>
              <a:t>western </a:t>
            </a:r>
            <a:r>
              <a:rPr lang="en-US" sz="2100" dirty="0" smtClean="0"/>
              <a:t>management </a:t>
            </a:r>
            <a:r>
              <a:rPr lang="en-US" sz="2100" dirty="0" smtClean="0"/>
              <a:t>practices. MNC’s (multinational companies) started up their operations in India. </a:t>
            </a:r>
            <a:endParaRPr lang="en-US" sz="2100" dirty="0" smtClean="0"/>
          </a:p>
          <a:p>
            <a:pPr>
              <a:buFont typeface="Wingdings" pitchFamily="2" charset="2"/>
              <a:buChar char="ü"/>
            </a:pPr>
            <a:endParaRPr lang="en-US" sz="2100" dirty="0" smtClean="0"/>
          </a:p>
          <a:p>
            <a:endParaRPr lang="en-US" sz="2100" dirty="0" smtClean="0"/>
          </a:p>
          <a:p>
            <a:pPr>
              <a:buFont typeface="Wingdings" pitchFamily="2" charset="2"/>
              <a:buChar char="ü"/>
            </a:pPr>
            <a:r>
              <a:rPr lang="en-US" sz="2100" dirty="0" smtClean="0"/>
              <a:t> </a:t>
            </a:r>
            <a:r>
              <a:rPr lang="en-US" sz="2100" dirty="0" smtClean="0"/>
              <a:t>	</a:t>
            </a:r>
            <a:r>
              <a:rPr lang="en-US" sz="2100" dirty="0" smtClean="0"/>
              <a:t>The </a:t>
            </a:r>
            <a:r>
              <a:rPr lang="en-US" sz="2100" dirty="0" smtClean="0"/>
              <a:t>FDI (foreign direct investment) went up steeply as the world saw the potential in the country’s human resources. India became a preferred location for MNC’s primarily from the USA, followed by other developed countries</a:t>
            </a:r>
            <a:r>
              <a:rPr lang="en-US" sz="2100" dirty="0" smtClean="0"/>
              <a:t>.</a:t>
            </a:r>
            <a:r>
              <a:rPr lang="en-US" sz="2100" dirty="0" smtClean="0"/>
              <a:t/>
            </a:r>
            <a:br>
              <a:rPr lang="en-US" sz="2100" dirty="0" smtClean="0"/>
            </a:br>
            <a:r>
              <a:rPr lang="en-US" sz="2100" dirty="0" smtClean="0"/>
              <a:t>	</a:t>
            </a:r>
            <a:endParaRPr lang="en-US" sz="2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7467600" cy="2354491"/>
          </a:xfrm>
          <a:prstGeom prst="rect">
            <a:avLst/>
          </a:prstGeom>
        </p:spPr>
        <p:txBody>
          <a:bodyPr wrap="square">
            <a:spAutoFit/>
          </a:bodyPr>
          <a:lstStyle/>
          <a:p>
            <a:pPr lvl="1">
              <a:buFont typeface="Wingdings" pitchFamily="2" charset="2"/>
              <a:buChar char="ü"/>
            </a:pPr>
            <a:r>
              <a:rPr lang="en-US" sz="2100" dirty="0" smtClean="0"/>
              <a:t>      This </a:t>
            </a:r>
            <a:r>
              <a:rPr lang="en-US" sz="2100" dirty="0" smtClean="0"/>
              <a:t>gave birth to a new generation of management as well as HRM practices. New hiring methods, new ways of paying salaries, new employment terms and most importantly increased focus on individual performance and outcomes. There was emphasis on deliverables and linking individual and team performance to business results and success.</a:t>
            </a:r>
            <a:endParaRPr lang="en-US"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624840"/>
          </a:xfrm>
        </p:spPr>
        <p:txBody>
          <a:bodyPr/>
          <a:lstStyle/>
          <a:p>
            <a:r>
              <a:rPr lang="en-US" u="sng" dirty="0" smtClean="0"/>
              <a:t>introduction</a:t>
            </a:r>
            <a:endParaRPr lang="en-US" u="sng" dirty="0"/>
          </a:p>
        </p:txBody>
      </p:sp>
      <p:sp>
        <p:nvSpPr>
          <p:cNvPr id="3" name="Content Placeholder 2"/>
          <p:cNvSpPr>
            <a:spLocks noGrp="1"/>
          </p:cNvSpPr>
          <p:nvPr>
            <p:ph idx="1"/>
          </p:nvPr>
        </p:nvSpPr>
        <p:spPr>
          <a:xfrm>
            <a:off x="457200" y="1066800"/>
            <a:ext cx="7239000" cy="5562600"/>
          </a:xfrm>
        </p:spPr>
        <p:txBody>
          <a:bodyPr>
            <a:normAutofit fontScale="77500" lnSpcReduction="20000"/>
          </a:bodyPr>
          <a:lstStyle/>
          <a:p>
            <a:r>
              <a:rPr lang="en-US" sz="2800" dirty="0" smtClean="0"/>
              <a:t>The Indian story for organisational success is one that is deeply rooted in its history and culture.</a:t>
            </a:r>
          </a:p>
          <a:p>
            <a:r>
              <a:rPr lang="en-US" sz="2800" dirty="0" smtClean="0"/>
              <a:t>There are certain key attributes of Indian workforce like Indian value system is rich in terms of joint family system and respect for elders.</a:t>
            </a:r>
          </a:p>
          <a:p>
            <a:r>
              <a:rPr lang="en-US" sz="2800" dirty="0" smtClean="0"/>
              <a:t>Indian workforce has the attributes like hard work, dignity for work, saving for the future and shared responsibility.</a:t>
            </a:r>
          </a:p>
          <a:p>
            <a:r>
              <a:rPr lang="en-US" sz="2800" dirty="0" smtClean="0"/>
              <a:t>The role of the country’s democratic governance frame work with its sturdy term of five year plan have enabled policy makers and the financial institution to set the stages for India’s success.</a:t>
            </a:r>
          </a:p>
          <a:p>
            <a:r>
              <a:rPr lang="en-US" sz="2800" dirty="0" smtClean="0"/>
              <a:t>The far slightness of the government in the area of education, control over population, assistance from developed countries helped India to grow and indentified as among the leading emerging economic in the world.</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Hrm</a:t>
            </a:r>
            <a:r>
              <a:rPr lang="en-US" u="sng" dirty="0" smtClean="0"/>
              <a:t> in </a:t>
            </a:r>
            <a:r>
              <a:rPr lang="en-US" u="sng" dirty="0" err="1" smtClean="0"/>
              <a:t>india</a:t>
            </a:r>
            <a:endParaRPr lang="en-US" u="sng" dirty="0"/>
          </a:p>
        </p:txBody>
      </p:sp>
      <p:sp>
        <p:nvSpPr>
          <p:cNvPr id="3" name="Content Placeholder 2"/>
          <p:cNvSpPr>
            <a:spLocks noGrp="1"/>
          </p:cNvSpPr>
          <p:nvPr>
            <p:ph idx="1"/>
          </p:nvPr>
        </p:nvSpPr>
        <p:spPr/>
        <p:txBody>
          <a:bodyPr/>
          <a:lstStyle/>
          <a:p>
            <a:r>
              <a:rPr lang="en-US" dirty="0" smtClean="0"/>
              <a:t>The Indian corporate is emerging as a base for committed, intelligent, highly skilled and knowledgeable workforce. </a:t>
            </a:r>
          </a:p>
          <a:p>
            <a:r>
              <a:rPr lang="en-US" dirty="0" smtClean="0"/>
              <a:t>This has been achieved by the help of a strong foundation provided by the </a:t>
            </a:r>
            <a:r>
              <a:rPr lang="en-US" dirty="0" err="1" smtClean="0"/>
              <a:t>indian</a:t>
            </a:r>
            <a:r>
              <a:rPr lang="en-US" dirty="0" smtClean="0"/>
              <a:t> education system at the primary, secondary, technical and professional level. Like IIT, IIM, NIT, NID etc.</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33400"/>
            <a:ext cx="7239000" cy="6370975"/>
          </a:xfrm>
          <a:prstGeom prst="rect">
            <a:avLst/>
          </a:prstGeom>
          <a:noFill/>
        </p:spPr>
        <p:txBody>
          <a:bodyPr wrap="square" rtlCol="0">
            <a:spAutoFit/>
          </a:bodyPr>
          <a:lstStyle/>
          <a:p>
            <a:r>
              <a:rPr lang="en-US" sz="2400" b="1" u="sng" dirty="0" smtClean="0">
                <a:latin typeface="Bell MT" pitchFamily="18" charset="0"/>
              </a:rPr>
              <a:t>Following are the some differentiators that impact HRM practices in Indian organizations</a:t>
            </a:r>
            <a:r>
              <a:rPr lang="en-US" sz="2400" b="1" u="sng" dirty="0" smtClean="0">
                <a:latin typeface="Bell MT" pitchFamily="18" charset="0"/>
              </a:rPr>
              <a:t>:</a:t>
            </a:r>
          </a:p>
          <a:p>
            <a:endParaRPr lang="en-US" sz="2400" b="1" u="sng" dirty="0" smtClean="0">
              <a:latin typeface="Bell MT" pitchFamily="18" charset="0"/>
            </a:endParaRPr>
          </a:p>
          <a:p>
            <a:pPr marL="514350" indent="-514350">
              <a:buFont typeface="+mj-lt"/>
              <a:buAutoNum type="arabicPeriod"/>
            </a:pPr>
            <a:r>
              <a:rPr lang="en-US" sz="2400" dirty="0" smtClean="0"/>
              <a:t>The Indian culture is deeply rooted in its societal and collectivistic values so it is easy to collaborate at the work place, work in teams and groups.</a:t>
            </a:r>
          </a:p>
          <a:p>
            <a:pPr marL="514350" indent="-514350">
              <a:buFont typeface="+mj-lt"/>
              <a:buAutoNum type="arabicPeriod"/>
            </a:pPr>
            <a:r>
              <a:rPr lang="en-US" sz="2400" dirty="0" smtClean="0"/>
              <a:t>The diversity in Indian society </a:t>
            </a:r>
            <a:r>
              <a:rPr lang="en-US" sz="2400" dirty="0" err="1" smtClean="0"/>
              <a:t>w.r.t</a:t>
            </a:r>
            <a:r>
              <a:rPr lang="en-US" sz="2400" dirty="0" smtClean="0"/>
              <a:t>. diverse religions and states.</a:t>
            </a:r>
          </a:p>
          <a:p>
            <a:pPr marL="514350" indent="-514350">
              <a:buFont typeface="+mj-lt"/>
              <a:buAutoNum type="arabicPeriod"/>
            </a:pPr>
            <a:r>
              <a:rPr lang="en-US" sz="2400" dirty="0" smtClean="0"/>
              <a:t>The tolerance for ambiguity and uncertainty is low in Indian which requires a lot more detailing of jobs and roles and responsibilities. </a:t>
            </a:r>
          </a:p>
          <a:p>
            <a:pPr marL="514350" indent="-514350">
              <a:buFont typeface="+mj-lt"/>
              <a:buAutoNum type="arabicPeriod"/>
            </a:pPr>
            <a:r>
              <a:rPr lang="en-US" sz="2400" dirty="0" smtClean="0"/>
              <a:t>The natural ability to work hard and for long hours and need to earn money.</a:t>
            </a:r>
          </a:p>
          <a:p>
            <a:pPr marL="514350" indent="-514350">
              <a:buFont typeface="+mj-lt"/>
              <a:buAutoNum type="arabicPeriod"/>
            </a:pPr>
            <a:r>
              <a:rPr lang="en-US" sz="2400" dirty="0" smtClean="0"/>
              <a:t>Availability of large educated group of individuals with different caliber of knowledge and skill.</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12845"/>
            <a:ext cx="7239000" cy="4524315"/>
          </a:xfrm>
          <a:prstGeom prst="rect">
            <a:avLst/>
          </a:prstGeom>
        </p:spPr>
        <p:txBody>
          <a:bodyPr wrap="square">
            <a:spAutoFit/>
          </a:bodyPr>
          <a:lstStyle/>
          <a:p>
            <a:pPr marL="457200" lvl="0" indent="-457200">
              <a:buFont typeface="+mj-lt"/>
              <a:buAutoNum type="arabicPeriod" startAt="6"/>
            </a:pPr>
            <a:r>
              <a:rPr lang="en-US" sz="2400" dirty="0" smtClean="0">
                <a:solidFill>
                  <a:prstClr val="black"/>
                </a:solidFill>
              </a:rPr>
              <a:t>Compensation and benefits cost continue to provide a competitive advantage for </a:t>
            </a:r>
            <a:r>
              <a:rPr lang="en-US" sz="2400" dirty="0" err="1" smtClean="0">
                <a:solidFill>
                  <a:prstClr val="black"/>
                </a:solidFill>
              </a:rPr>
              <a:t>indian</a:t>
            </a:r>
            <a:r>
              <a:rPr lang="en-US" sz="2400" dirty="0" smtClean="0">
                <a:solidFill>
                  <a:prstClr val="black"/>
                </a:solidFill>
              </a:rPr>
              <a:t> making it a preferred business location the world over.  </a:t>
            </a:r>
          </a:p>
          <a:p>
            <a:pPr marL="457200" lvl="0" indent="-457200">
              <a:buFont typeface="+mj-lt"/>
              <a:buAutoNum type="arabicPeriod" startAt="6"/>
            </a:pPr>
            <a:r>
              <a:rPr lang="en-US" sz="2400" dirty="0" smtClean="0">
                <a:solidFill>
                  <a:prstClr val="black"/>
                </a:solidFill>
              </a:rPr>
              <a:t>That is a lot more scope for socializing in Indian organization as there is a significant amount of customization of work place in India.</a:t>
            </a:r>
          </a:p>
          <a:p>
            <a:pPr marL="457200" lvl="0" indent="-457200">
              <a:buFont typeface="+mj-lt"/>
              <a:buAutoNum type="arabicPeriod" startAt="6"/>
            </a:pPr>
            <a:r>
              <a:rPr lang="en-US" sz="2400" dirty="0" smtClean="0">
                <a:solidFill>
                  <a:prstClr val="black"/>
                </a:solidFill>
              </a:rPr>
              <a:t>Tire 2 and tire 3 cities and towns where the cost of living and wage levels are not competitive so corporate are expanding there for hiring and building talent.</a:t>
            </a:r>
          </a:p>
          <a:p>
            <a:pPr marL="457200" lvl="0" indent="-457200"/>
            <a:endParaRPr lang="en-US" sz="2400" dirty="0">
              <a:solidFill>
                <a:prstClr val="black"/>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7239000" cy="1143000"/>
          </a:xfrm>
        </p:spPr>
        <p:txBody>
          <a:bodyPr/>
          <a:lstStyle/>
          <a:p>
            <a:r>
              <a:rPr lang="en-US" u="sng" dirty="0" smtClean="0"/>
              <a:t>HUMAN RELATIONS MOVEMENT</a:t>
            </a:r>
            <a:endParaRPr lang="en-US" u="sng" dirty="0"/>
          </a:p>
        </p:txBody>
      </p:sp>
      <p:sp>
        <p:nvSpPr>
          <p:cNvPr id="3" name="Content Placeholder 2"/>
          <p:cNvSpPr>
            <a:spLocks noGrp="1"/>
          </p:cNvSpPr>
          <p:nvPr>
            <p:ph idx="1"/>
          </p:nvPr>
        </p:nvSpPr>
        <p:spPr>
          <a:xfrm>
            <a:off x="381000" y="1295400"/>
            <a:ext cx="7239000" cy="5410200"/>
          </a:xfrm>
        </p:spPr>
        <p:txBody>
          <a:bodyPr/>
          <a:lstStyle/>
          <a:p>
            <a:r>
              <a:rPr lang="en-US" dirty="0" smtClean="0"/>
              <a:t>Evolution of HRM</a:t>
            </a:r>
          </a:p>
          <a:p>
            <a:pPr marL="749808" lvl="1" indent="-457200">
              <a:buFont typeface="+mj-lt"/>
              <a:buAutoNum type="arabicParenR"/>
            </a:pPr>
            <a:r>
              <a:rPr lang="en-US" u="sng" dirty="0" err="1" smtClean="0">
                <a:solidFill>
                  <a:srgbClr val="FF0000"/>
                </a:solidFill>
              </a:rPr>
              <a:t>Kautilya’s</a:t>
            </a:r>
            <a:r>
              <a:rPr lang="en-US" u="sng" dirty="0" smtClean="0">
                <a:solidFill>
                  <a:srgbClr val="FF0000"/>
                </a:solidFill>
              </a:rPr>
              <a:t> period</a:t>
            </a:r>
            <a:r>
              <a:rPr lang="en-US" dirty="0" smtClean="0">
                <a:solidFill>
                  <a:srgbClr val="FF0000"/>
                </a:solidFill>
              </a:rPr>
              <a:t>: </a:t>
            </a:r>
            <a:r>
              <a:rPr lang="en-US" dirty="0" err="1" smtClean="0"/>
              <a:t>Kautilya</a:t>
            </a:r>
            <a:r>
              <a:rPr lang="en-US" dirty="0" smtClean="0"/>
              <a:t> was a famous economist who provided </a:t>
            </a:r>
            <a:r>
              <a:rPr lang="en-US" dirty="0" err="1" smtClean="0"/>
              <a:t>systamatic</a:t>
            </a:r>
            <a:r>
              <a:rPr lang="en-US" dirty="0" smtClean="0"/>
              <a:t> treatment of management in his book “</a:t>
            </a:r>
            <a:r>
              <a:rPr lang="en-US" dirty="0" err="1" smtClean="0"/>
              <a:t>Arthashastra</a:t>
            </a:r>
            <a:r>
              <a:rPr lang="en-US" dirty="0" smtClean="0"/>
              <a:t>”.</a:t>
            </a:r>
          </a:p>
          <a:p>
            <a:pPr marL="987552" lvl="2" indent="-457200">
              <a:buFont typeface="+mj-lt"/>
              <a:buAutoNum type="arabicParenR"/>
            </a:pPr>
            <a:r>
              <a:rPr lang="en-US" sz="2200" dirty="0" smtClean="0"/>
              <a:t>There was a logical principal and procedures in respect of </a:t>
            </a:r>
            <a:r>
              <a:rPr lang="en-US" sz="2200" dirty="0" err="1" smtClean="0"/>
              <a:t>labour</a:t>
            </a:r>
            <a:r>
              <a:rPr lang="en-US" sz="2200" dirty="0" smtClean="0"/>
              <a:t> organization such as “</a:t>
            </a:r>
            <a:r>
              <a:rPr lang="en-US" sz="2200" dirty="0" err="1" smtClean="0"/>
              <a:t>Shreni</a:t>
            </a:r>
            <a:r>
              <a:rPr lang="en-US" sz="2200" dirty="0" smtClean="0"/>
              <a:t>” or “Guild System”.</a:t>
            </a:r>
          </a:p>
          <a:p>
            <a:pPr marL="987552" lvl="2" indent="-457200">
              <a:buFont typeface="+mj-lt"/>
              <a:buAutoNum type="arabicParenR"/>
            </a:pPr>
            <a:r>
              <a:rPr lang="en-US" sz="2200" dirty="0" smtClean="0"/>
              <a:t>Their wages were paid strictly in terms of quantity and quality of work, punishments were imposed for unnecessary delaying of the work. </a:t>
            </a:r>
          </a:p>
          <a:p>
            <a:pPr marL="987552" lvl="2" indent="-457200">
              <a:buFont typeface="+mj-lt"/>
              <a:buAutoNum type="arabicParenR"/>
            </a:pPr>
            <a:r>
              <a:rPr lang="en-US" sz="2200" dirty="0" smtClean="0"/>
              <a:t>He also provided discussion on job descriptions, qualifications for job, methods of selection, incentive methods etc.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04800" y="0"/>
            <a:ext cx="7239000" cy="6324600"/>
          </a:xfrm>
          <a:prstGeom prst="rect">
            <a:avLst/>
          </a:prstGeom>
        </p:spPr>
        <p:txBody>
          <a:bodyPr/>
          <a:lstStyle/>
          <a:p>
            <a:pPr marL="514350" marR="0" lvl="0" indent="-514350" algn="l" defTabSz="914400" rtl="0" eaLnBrk="1" fontAlgn="auto" latinLnBrk="0" hangingPunct="1">
              <a:lnSpc>
                <a:spcPct val="100000"/>
              </a:lnSpc>
              <a:spcBef>
                <a:spcPts val="600"/>
              </a:spcBef>
              <a:spcAft>
                <a:spcPts val="0"/>
              </a:spcAft>
              <a:buClr>
                <a:schemeClr val="tx2"/>
              </a:buClr>
              <a:buSzPct val="73000"/>
              <a:buFont typeface="+mj-lt"/>
              <a:buAutoNum type="arabicParenR" startAt="2"/>
              <a:tabLst/>
              <a:defRPr/>
            </a:pPr>
            <a:r>
              <a:rPr kumimoji="0" lang="en-US" sz="2600" b="0" i="0" u="sng" strike="noStrike" kern="1200" cap="none" spc="0" normalizeH="0" baseline="0" noProof="0" dirty="0" err="1" smtClean="0">
                <a:ln>
                  <a:noFill/>
                </a:ln>
                <a:solidFill>
                  <a:srgbClr val="FF0000"/>
                </a:solidFill>
                <a:effectLst/>
                <a:uLnTx/>
                <a:uFillTx/>
                <a:latin typeface="+mn-lt"/>
                <a:ea typeface="+mn-ea"/>
                <a:cs typeface="+mn-cs"/>
              </a:rPr>
              <a:t>Varnashram</a:t>
            </a:r>
            <a:r>
              <a:rPr lang="en-US" sz="2600" u="sng" dirty="0" smtClean="0">
                <a:solidFill>
                  <a:srgbClr val="FF0000"/>
                </a:solidFill>
              </a:rPr>
              <a:t> (Caste system):</a:t>
            </a:r>
            <a:endParaRPr kumimoji="0" lang="en-US" sz="2600" b="0" i="0" u="sng" strike="noStrike" kern="1200" cap="none" spc="0" normalizeH="0" baseline="0" noProof="0" dirty="0" smtClean="0">
              <a:ln>
                <a:noFill/>
              </a:ln>
              <a:solidFill>
                <a:srgbClr val="FF0000"/>
              </a:solidFill>
              <a:effectLst/>
              <a:uLnTx/>
              <a:uFillTx/>
              <a:latin typeface="+mn-lt"/>
              <a:ea typeface="+mn-ea"/>
              <a:cs typeface="+mn-cs"/>
            </a:endParaRPr>
          </a:p>
          <a:p>
            <a:pPr marL="749808" marR="0" lvl="1" indent="-457200" algn="l" defTabSz="914400" rtl="0" eaLnBrk="1" fontAlgn="auto" latinLnBrk="0" hangingPunct="1">
              <a:lnSpc>
                <a:spcPct val="100000"/>
              </a:lnSpc>
              <a:spcBef>
                <a:spcPts val="500"/>
              </a:spcBef>
              <a:spcAft>
                <a:spcPts val="0"/>
              </a:spcAft>
              <a:buClr>
                <a:schemeClr val="accent4"/>
              </a:buClr>
              <a:buSzPct val="80000"/>
              <a:tabLst/>
              <a:defRPr/>
            </a:pPr>
            <a:r>
              <a:rPr kumimoji="0" lang="en-US" sz="2300" b="0" i="0" u="none" strike="noStrike" kern="1200" cap="none" spc="0" normalizeH="0" baseline="0" noProof="0" dirty="0" smtClean="0">
                <a:ln>
                  <a:noFill/>
                </a:ln>
                <a:effectLst/>
                <a:uLnTx/>
                <a:uFillTx/>
                <a:latin typeface="+mn-lt"/>
                <a:ea typeface="+mn-ea"/>
                <a:cs typeface="+mn-cs"/>
              </a:rPr>
              <a:t>Principal of division of </a:t>
            </a:r>
            <a:r>
              <a:rPr kumimoji="0" lang="en-US" sz="2300" b="0" i="0" u="none" strike="noStrike" kern="1200" cap="none" spc="0" normalizeH="0" baseline="0" noProof="0" dirty="0" err="1" smtClean="0">
                <a:ln>
                  <a:noFill/>
                </a:ln>
                <a:effectLst/>
                <a:uLnTx/>
                <a:uFillTx/>
                <a:latin typeface="+mn-lt"/>
                <a:ea typeface="+mn-ea"/>
                <a:cs typeface="+mn-cs"/>
              </a:rPr>
              <a:t>labour</a:t>
            </a:r>
            <a:r>
              <a:rPr kumimoji="0" lang="en-US" sz="2300" b="0" i="0" u="none" strike="noStrike" kern="1200" cap="none" spc="0" normalizeH="0" baseline="0" noProof="0" dirty="0" smtClean="0">
                <a:ln>
                  <a:noFill/>
                </a:ln>
                <a:effectLst/>
                <a:uLnTx/>
                <a:uFillTx/>
                <a:latin typeface="+mn-lt"/>
                <a:ea typeface="+mn-ea"/>
                <a:cs typeface="+mn-cs"/>
              </a:rPr>
              <a:t> which is today also in</a:t>
            </a:r>
            <a:r>
              <a:rPr kumimoji="0" lang="en-US" sz="2300" b="0" i="0" u="none" strike="noStrike" kern="1200" cap="none" spc="0" normalizeH="0" noProof="0" dirty="0" smtClean="0">
                <a:ln>
                  <a:noFill/>
                </a:ln>
                <a:effectLst/>
                <a:uLnTx/>
                <a:uFillTx/>
                <a:latin typeface="+mn-lt"/>
                <a:ea typeface="+mn-ea"/>
                <a:cs typeface="+mn-cs"/>
              </a:rPr>
              <a:t>separable part of Indian cultural system.</a:t>
            </a:r>
          </a:p>
          <a:p>
            <a:pPr marL="749808" marR="0" lvl="1" indent="-457200" algn="l" defTabSz="914400" rtl="0" eaLnBrk="1" fontAlgn="auto" latinLnBrk="0" hangingPunct="1">
              <a:lnSpc>
                <a:spcPct val="100000"/>
              </a:lnSpc>
              <a:spcBef>
                <a:spcPts val="500"/>
              </a:spcBef>
              <a:spcAft>
                <a:spcPts val="0"/>
              </a:spcAft>
              <a:buClr>
                <a:schemeClr val="accent4"/>
              </a:buClr>
              <a:buSzPct val="80000"/>
              <a:buFont typeface="Arial" pitchFamily="34" charset="0"/>
              <a:buChar char="•"/>
              <a:tabLst/>
              <a:defRPr/>
            </a:pPr>
            <a:r>
              <a:rPr lang="en-US" sz="2300" baseline="0" dirty="0" smtClean="0"/>
              <a:t>Brahmin</a:t>
            </a:r>
          </a:p>
          <a:p>
            <a:pPr marL="749808" marR="0" lvl="1" indent="-457200" algn="l" defTabSz="914400" rtl="0" eaLnBrk="1" fontAlgn="auto" latinLnBrk="0" hangingPunct="1">
              <a:lnSpc>
                <a:spcPct val="100000"/>
              </a:lnSpc>
              <a:spcBef>
                <a:spcPts val="500"/>
              </a:spcBef>
              <a:spcAft>
                <a:spcPts val="0"/>
              </a:spcAft>
              <a:buClr>
                <a:schemeClr val="accent4"/>
              </a:buClr>
              <a:buSzPct val="80000"/>
              <a:buFont typeface="Arial" pitchFamily="34" charset="0"/>
              <a:buChar char="•"/>
              <a:tabLst/>
              <a:defRPr/>
            </a:pPr>
            <a:r>
              <a:rPr kumimoji="0" lang="en-US" sz="2300" b="0" i="0" u="none" strike="noStrike" kern="1200" cap="none" spc="0" normalizeH="0" noProof="0" dirty="0" err="1" smtClean="0">
                <a:ln>
                  <a:noFill/>
                </a:ln>
                <a:effectLst/>
                <a:uLnTx/>
                <a:uFillTx/>
                <a:latin typeface="+mn-lt"/>
                <a:ea typeface="+mn-ea"/>
                <a:cs typeface="+mn-cs"/>
              </a:rPr>
              <a:t>Kshtriya</a:t>
            </a:r>
            <a:endParaRPr kumimoji="0" lang="en-US" sz="2300" b="0" i="0" u="none" strike="noStrike" kern="1200" cap="none" spc="0" normalizeH="0" noProof="0" dirty="0" smtClean="0">
              <a:ln>
                <a:noFill/>
              </a:ln>
              <a:effectLst/>
              <a:uLnTx/>
              <a:uFillTx/>
              <a:latin typeface="+mn-lt"/>
              <a:ea typeface="+mn-ea"/>
              <a:cs typeface="+mn-cs"/>
            </a:endParaRPr>
          </a:p>
          <a:p>
            <a:pPr marL="749808" marR="0" lvl="1" indent="-457200" algn="l" defTabSz="914400" rtl="0" eaLnBrk="1" fontAlgn="auto" latinLnBrk="0" hangingPunct="1">
              <a:lnSpc>
                <a:spcPct val="100000"/>
              </a:lnSpc>
              <a:spcBef>
                <a:spcPts val="500"/>
              </a:spcBef>
              <a:spcAft>
                <a:spcPts val="0"/>
              </a:spcAft>
              <a:buClr>
                <a:schemeClr val="accent4"/>
              </a:buClr>
              <a:buSzPct val="80000"/>
              <a:buFont typeface="Arial" pitchFamily="34" charset="0"/>
              <a:buChar char="•"/>
              <a:tabLst/>
              <a:defRPr/>
            </a:pPr>
            <a:r>
              <a:rPr lang="en-US" sz="2300" baseline="0" dirty="0" err="1" smtClean="0"/>
              <a:t>Vaishya</a:t>
            </a:r>
            <a:endParaRPr lang="en-US" sz="2300" baseline="0" dirty="0" smtClean="0"/>
          </a:p>
          <a:p>
            <a:pPr marL="749808" lvl="1" indent="-457200">
              <a:spcBef>
                <a:spcPts val="500"/>
              </a:spcBef>
              <a:buClr>
                <a:schemeClr val="accent4"/>
              </a:buClr>
              <a:buSzPct val="80000"/>
              <a:buFont typeface="Arial" pitchFamily="34" charset="0"/>
              <a:buChar char="•"/>
            </a:pPr>
            <a:r>
              <a:rPr kumimoji="0" lang="en-US" sz="2300" b="0" i="0" u="none" strike="noStrike" kern="1200" cap="none" spc="0" normalizeH="0" noProof="0" dirty="0" err="1" smtClean="0">
                <a:ln>
                  <a:noFill/>
                </a:ln>
                <a:effectLst/>
                <a:uLnTx/>
                <a:uFillTx/>
                <a:latin typeface="+mn-lt"/>
                <a:ea typeface="+mn-ea"/>
                <a:cs typeface="+mn-cs"/>
              </a:rPr>
              <a:t>Shudars</a:t>
            </a:r>
            <a:endParaRPr kumimoji="0" lang="en-US" sz="2300" b="0" i="0" u="none" strike="noStrike" kern="1200" cap="none" spc="0" normalizeH="0" noProof="0" dirty="0" smtClean="0">
              <a:ln>
                <a:noFill/>
              </a:ln>
              <a:effectLst/>
              <a:uLnTx/>
              <a:uFillTx/>
              <a:latin typeface="+mn-lt"/>
              <a:ea typeface="+mn-ea"/>
              <a:cs typeface="+mn-cs"/>
            </a:endParaRPr>
          </a:p>
          <a:p>
            <a:pPr marL="349758" indent="-514350">
              <a:spcBef>
                <a:spcPts val="500"/>
              </a:spcBef>
              <a:buClr>
                <a:schemeClr val="accent4"/>
              </a:buClr>
              <a:buSzPct val="80000"/>
              <a:buFont typeface="+mj-lt"/>
              <a:buAutoNum type="arabicParenR" startAt="3"/>
            </a:pPr>
            <a:r>
              <a:rPr lang="en-US" sz="2600" u="sng" dirty="0" err="1" smtClean="0">
                <a:solidFill>
                  <a:srgbClr val="FF0000"/>
                </a:solidFill>
              </a:rPr>
              <a:t>Mughal</a:t>
            </a:r>
            <a:r>
              <a:rPr lang="en-US" sz="2600" u="sng" dirty="0" smtClean="0">
                <a:solidFill>
                  <a:srgbClr val="FF0000"/>
                </a:solidFill>
              </a:rPr>
              <a:t> rule (Medieval):</a:t>
            </a:r>
          </a:p>
          <a:p>
            <a:pPr marL="349758" indent="-514350">
              <a:spcBef>
                <a:spcPts val="500"/>
              </a:spcBef>
              <a:buClr>
                <a:schemeClr val="accent4"/>
              </a:buClr>
              <a:buSzPct val="80000"/>
            </a:pPr>
            <a:r>
              <a:rPr kumimoji="0" lang="en-US" sz="2600" b="0" i="0" u="none" strike="noStrike" kern="1200" cap="none" spc="0" normalizeH="0" baseline="0" noProof="0" dirty="0" smtClean="0">
                <a:ln>
                  <a:noFill/>
                </a:ln>
                <a:solidFill>
                  <a:prstClr val="black"/>
                </a:solidFill>
                <a:effectLst/>
                <a:uLnTx/>
                <a:uFillTx/>
                <a:latin typeface="+mn-lt"/>
                <a:ea typeface="+mn-ea"/>
                <a:cs typeface="+mn-cs"/>
              </a:rPr>
              <a:t>	In</a:t>
            </a:r>
            <a:r>
              <a:rPr kumimoji="0" lang="en-US" sz="2600" b="0" i="0" u="none" strike="noStrike" kern="1200" cap="none" spc="0" normalizeH="0" noProof="0" dirty="0" smtClean="0">
                <a:ln>
                  <a:noFill/>
                </a:ln>
                <a:solidFill>
                  <a:prstClr val="black"/>
                </a:solidFill>
                <a:effectLst/>
                <a:uLnTx/>
                <a:uFillTx/>
                <a:latin typeface="+mn-lt"/>
                <a:ea typeface="+mn-ea"/>
                <a:cs typeface="+mn-cs"/>
              </a:rPr>
              <a:t> </a:t>
            </a:r>
            <a:r>
              <a:rPr kumimoji="0" lang="en-US" sz="2600" b="0" i="0" u="none" strike="noStrike" kern="1200" cap="none" spc="0" normalizeH="0" noProof="0" dirty="0" err="1" smtClean="0">
                <a:ln>
                  <a:noFill/>
                </a:ln>
                <a:solidFill>
                  <a:prstClr val="black"/>
                </a:solidFill>
                <a:effectLst/>
                <a:uLnTx/>
                <a:uFillTx/>
                <a:latin typeface="+mn-lt"/>
                <a:ea typeface="+mn-ea"/>
                <a:cs typeface="+mn-cs"/>
              </a:rPr>
              <a:t>Mughal</a:t>
            </a:r>
            <a:r>
              <a:rPr kumimoji="0" lang="en-US" sz="2600" b="0" i="0" u="none" strike="noStrike" kern="1200" cap="none" spc="0" normalizeH="0" noProof="0" dirty="0" smtClean="0">
                <a:ln>
                  <a:noFill/>
                </a:ln>
                <a:solidFill>
                  <a:prstClr val="black"/>
                </a:solidFill>
                <a:effectLst/>
                <a:uLnTx/>
                <a:uFillTx/>
                <a:latin typeface="+mn-lt"/>
                <a:ea typeface="+mn-ea"/>
                <a:cs typeface="+mn-cs"/>
              </a:rPr>
              <a:t> era, following were the changes in India.</a:t>
            </a:r>
          </a:p>
          <a:p>
            <a:pPr marL="806958" lvl="1" indent="-514350">
              <a:spcBef>
                <a:spcPts val="500"/>
              </a:spcBef>
              <a:buClr>
                <a:schemeClr val="accent4"/>
              </a:buClr>
              <a:buSzPct val="80000"/>
              <a:buFont typeface="Arial" pitchFamily="34" charset="0"/>
              <a:buChar char="•"/>
            </a:pPr>
            <a:r>
              <a:rPr lang="en-US" sz="2200" baseline="0" dirty="0" smtClean="0">
                <a:solidFill>
                  <a:prstClr val="black"/>
                </a:solidFill>
              </a:rPr>
              <a:t>Several ‘</a:t>
            </a:r>
            <a:r>
              <a:rPr lang="en-US" sz="2200" baseline="0" dirty="0" err="1" smtClean="0">
                <a:solidFill>
                  <a:prstClr val="black"/>
                </a:solidFill>
              </a:rPr>
              <a:t>Karkhanas</a:t>
            </a:r>
            <a:r>
              <a:rPr lang="en-US" sz="2200" dirty="0" smtClean="0">
                <a:solidFill>
                  <a:prstClr val="black"/>
                </a:solidFill>
              </a:rPr>
              <a:t>’ were </a:t>
            </a:r>
            <a:r>
              <a:rPr lang="en-US" sz="2200" dirty="0" err="1" smtClean="0">
                <a:solidFill>
                  <a:prstClr val="black"/>
                </a:solidFill>
              </a:rPr>
              <a:t>estabilished</a:t>
            </a:r>
            <a:r>
              <a:rPr lang="en-US" sz="2200" dirty="0" smtClean="0">
                <a:solidFill>
                  <a:prstClr val="black"/>
                </a:solidFill>
              </a:rPr>
              <a:t> at Agra, Delhi, Lahore, </a:t>
            </a:r>
            <a:r>
              <a:rPr lang="en-US" sz="2200" dirty="0" err="1" smtClean="0">
                <a:solidFill>
                  <a:prstClr val="black"/>
                </a:solidFill>
              </a:rPr>
              <a:t>Ahmedabad</a:t>
            </a:r>
            <a:r>
              <a:rPr lang="en-US" sz="2200" dirty="0" smtClean="0">
                <a:solidFill>
                  <a:prstClr val="black"/>
                </a:solidFill>
              </a:rPr>
              <a:t> etc. </a:t>
            </a:r>
          </a:p>
          <a:p>
            <a:pPr marL="806958" lvl="1" indent="-514350">
              <a:spcBef>
                <a:spcPts val="500"/>
              </a:spcBef>
              <a:buClr>
                <a:schemeClr val="accent4"/>
              </a:buClr>
              <a:buSzPct val="80000"/>
              <a:buFont typeface="Arial" pitchFamily="34" charset="0"/>
              <a:buChar char="•"/>
            </a:pPr>
            <a:r>
              <a:rPr kumimoji="0" lang="en-US" sz="2200" b="0" i="0" u="none" strike="noStrike" kern="1200" cap="none" spc="0" normalizeH="0" baseline="0" noProof="0" dirty="0" smtClean="0">
                <a:ln>
                  <a:noFill/>
                </a:ln>
                <a:solidFill>
                  <a:prstClr val="black"/>
                </a:solidFill>
                <a:effectLst/>
                <a:uLnTx/>
                <a:uFillTx/>
                <a:latin typeface="+mn-lt"/>
                <a:ea typeface="+mn-ea"/>
                <a:cs typeface="+mn-cs"/>
              </a:rPr>
              <a:t>The</a:t>
            </a:r>
            <a:r>
              <a:rPr kumimoji="0" lang="en-US" sz="2200" b="0" i="0" u="none" strike="noStrike" kern="1200" cap="none" spc="0" normalizeH="0" noProof="0" dirty="0" smtClean="0">
                <a:ln>
                  <a:noFill/>
                </a:ln>
                <a:solidFill>
                  <a:prstClr val="black"/>
                </a:solidFill>
                <a:effectLst/>
                <a:uLnTx/>
                <a:uFillTx/>
                <a:latin typeface="+mn-lt"/>
                <a:ea typeface="+mn-ea"/>
                <a:cs typeface="+mn-cs"/>
              </a:rPr>
              <a:t> majority of the artists and crafts men had very poor conditions of existence</a:t>
            </a:r>
            <a:r>
              <a:rPr lang="en-US" sz="2200" dirty="0" smtClean="0">
                <a:solidFill>
                  <a:prstClr val="black"/>
                </a:solidFill>
              </a:rPr>
              <a:t>, they were like slaves. </a:t>
            </a:r>
          </a:p>
          <a:p>
            <a:pPr marL="806958" lvl="1" indent="-514350">
              <a:spcBef>
                <a:spcPts val="500"/>
              </a:spcBef>
              <a:buClr>
                <a:schemeClr val="accent4"/>
              </a:buClr>
              <a:buSzPct val="80000"/>
              <a:buFont typeface="Arial" pitchFamily="34" charset="0"/>
              <a:buChar char="•"/>
            </a:pPr>
            <a:r>
              <a:rPr kumimoji="0" lang="en-US" sz="2200" b="0" i="0" u="none" strike="noStrike" kern="1200" cap="none" spc="0" normalizeH="0" baseline="0" noProof="0" dirty="0" smtClean="0">
                <a:ln>
                  <a:noFill/>
                </a:ln>
                <a:solidFill>
                  <a:prstClr val="black"/>
                </a:solidFill>
                <a:effectLst/>
                <a:uLnTx/>
                <a:uFillTx/>
                <a:latin typeface="+mn-lt"/>
                <a:ea typeface="+mn-ea"/>
                <a:cs typeface="+mn-cs"/>
              </a:rPr>
              <a:t>The productivity of the workers was</a:t>
            </a:r>
            <a:r>
              <a:rPr kumimoji="0" lang="en-US" sz="2200" b="0" i="0" u="none" strike="noStrike" kern="1200" cap="none" spc="0" normalizeH="0" noProof="0" dirty="0" smtClean="0">
                <a:ln>
                  <a:noFill/>
                </a:ln>
                <a:solidFill>
                  <a:prstClr val="black"/>
                </a:solidFill>
                <a:effectLst/>
                <a:uLnTx/>
                <a:uFillTx/>
                <a:latin typeface="+mn-lt"/>
                <a:ea typeface="+mn-ea"/>
                <a:cs typeface="+mn-cs"/>
              </a:rPr>
              <a:t> very low, wages were also very low. </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7010400" cy="5350183"/>
          </a:xfrm>
          <a:prstGeom prst="rect">
            <a:avLst/>
          </a:prstGeom>
        </p:spPr>
        <p:txBody>
          <a:bodyPr wrap="square">
            <a:spAutoFit/>
          </a:bodyPr>
          <a:lstStyle/>
          <a:p>
            <a:pPr marL="514350" lvl="0" indent="-514350">
              <a:spcBef>
                <a:spcPts val="600"/>
              </a:spcBef>
              <a:buClr>
                <a:schemeClr val="tx2"/>
              </a:buClr>
              <a:buSzPct val="73000"/>
              <a:buFont typeface="+mj-lt"/>
              <a:buAutoNum type="arabicParenR" startAt="4"/>
              <a:defRPr/>
            </a:pPr>
            <a:r>
              <a:rPr lang="en-US" sz="2600" u="sng" dirty="0" smtClean="0">
                <a:solidFill>
                  <a:srgbClr val="FF0000"/>
                </a:solidFill>
              </a:rPr>
              <a:t>British Period:</a:t>
            </a:r>
          </a:p>
          <a:p>
            <a:pPr marL="749808" lvl="1" indent="-457200">
              <a:spcBef>
                <a:spcPts val="500"/>
              </a:spcBef>
              <a:buClr>
                <a:schemeClr val="accent4"/>
              </a:buClr>
              <a:buSzPct val="80000"/>
              <a:defRPr/>
            </a:pPr>
            <a:r>
              <a:rPr lang="en-US" sz="2300" dirty="0" smtClean="0"/>
              <a:t>Than came the </a:t>
            </a:r>
            <a:r>
              <a:rPr lang="en-US" sz="2300" dirty="0" err="1" smtClean="0"/>
              <a:t>Britishers</a:t>
            </a:r>
            <a:r>
              <a:rPr lang="en-US" sz="2300" dirty="0" smtClean="0"/>
              <a:t>. They were very cruel, they set up many tea plantation but nothing significantly changed during the </a:t>
            </a:r>
            <a:r>
              <a:rPr lang="en-US" sz="2300" dirty="0" err="1" smtClean="0"/>
              <a:t>british</a:t>
            </a:r>
            <a:r>
              <a:rPr lang="en-US" sz="2300" dirty="0" smtClean="0"/>
              <a:t> rule. Workers were entirely helpless in the face of organized and powerful Europeans.</a:t>
            </a:r>
          </a:p>
          <a:p>
            <a:pPr marL="749808" lvl="1" indent="-457200">
              <a:spcBef>
                <a:spcPts val="500"/>
              </a:spcBef>
              <a:buClr>
                <a:schemeClr val="accent4"/>
              </a:buClr>
              <a:buSzPct val="80000"/>
              <a:defRPr/>
            </a:pPr>
            <a:endParaRPr lang="en-US" sz="2300" dirty="0" smtClean="0"/>
          </a:p>
          <a:p>
            <a:pPr marL="749808" lvl="1" indent="-457200">
              <a:spcBef>
                <a:spcPts val="500"/>
              </a:spcBef>
              <a:buClr>
                <a:schemeClr val="accent4"/>
              </a:buClr>
              <a:buSzPct val="80000"/>
              <a:buFont typeface="+mj-lt"/>
              <a:buAutoNum type="arabicParenR" startAt="5"/>
              <a:defRPr/>
            </a:pPr>
            <a:r>
              <a:rPr lang="en-US" sz="2300" u="sng" dirty="0" err="1" smtClean="0">
                <a:solidFill>
                  <a:srgbClr val="FF0000"/>
                </a:solidFill>
              </a:rPr>
              <a:t>Industrialisation</a:t>
            </a:r>
            <a:r>
              <a:rPr lang="en-US" sz="2300" u="sng" dirty="0" smtClean="0">
                <a:solidFill>
                  <a:srgbClr val="FF0000"/>
                </a:solidFill>
              </a:rPr>
              <a:t> (Factory act 1881):</a:t>
            </a:r>
          </a:p>
          <a:p>
            <a:pPr marL="749808" lvl="1" indent="-457200">
              <a:spcBef>
                <a:spcPts val="500"/>
              </a:spcBef>
              <a:buClr>
                <a:schemeClr val="accent4"/>
              </a:buClr>
              <a:buSzPct val="80000"/>
              <a:defRPr/>
            </a:pPr>
            <a:r>
              <a:rPr lang="en-US" sz="2300" dirty="0" smtClean="0"/>
              <a:t>There was enactment of factory act 1881. According to this act workers were allowed a weekly off day, limiting their hours of work, different for even men and women, and minimum age of children for employment was 7 years.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7467600" cy="6353021"/>
          </a:xfrm>
          <a:prstGeom prst="rect">
            <a:avLst/>
          </a:prstGeom>
        </p:spPr>
        <p:txBody>
          <a:bodyPr wrap="square">
            <a:spAutoFit/>
          </a:bodyPr>
          <a:lstStyle/>
          <a:p>
            <a:pPr marL="749808" lvl="1" indent="-457200">
              <a:spcBef>
                <a:spcPts val="500"/>
              </a:spcBef>
              <a:buClr>
                <a:schemeClr val="accent4"/>
              </a:buClr>
              <a:buSzPct val="80000"/>
              <a:buFont typeface="+mj-lt"/>
              <a:buAutoNum type="arabicParenR" startAt="6"/>
              <a:defRPr/>
            </a:pPr>
            <a:r>
              <a:rPr lang="en-US" sz="2300" u="sng" dirty="0" smtClean="0">
                <a:solidFill>
                  <a:srgbClr val="FF0000"/>
                </a:solidFill>
              </a:rPr>
              <a:t>Post Independence period:</a:t>
            </a:r>
          </a:p>
          <a:p>
            <a:pPr marL="749808" lvl="1" indent="-457200">
              <a:spcBef>
                <a:spcPts val="500"/>
              </a:spcBef>
              <a:buClr>
                <a:schemeClr val="accent4"/>
              </a:buClr>
              <a:buSzPct val="80000"/>
              <a:defRPr/>
            </a:pPr>
            <a:r>
              <a:rPr lang="en-US" sz="2300" dirty="0" smtClean="0"/>
              <a:t>There was industrial disputes act 1947, under which welfare officers were made responsible for handling the disputes.</a:t>
            </a:r>
          </a:p>
          <a:p>
            <a:pPr marL="749808" lvl="1" indent="-457200">
              <a:spcBef>
                <a:spcPts val="500"/>
              </a:spcBef>
              <a:buClr>
                <a:schemeClr val="accent4"/>
              </a:buClr>
              <a:buSzPct val="80000"/>
              <a:defRPr/>
            </a:pPr>
            <a:r>
              <a:rPr lang="en-US" sz="2300" dirty="0" smtClean="0"/>
              <a:t>Under factories act 1948, employers had to employ a welfare officer in a factory employing 500 or more workers. They were responsible for the conditions of services including wages, leaves, retirement benefits and bonus etc.</a:t>
            </a:r>
          </a:p>
          <a:p>
            <a:pPr marL="749808" lvl="1" indent="-457200">
              <a:spcBef>
                <a:spcPts val="500"/>
              </a:spcBef>
              <a:buClr>
                <a:schemeClr val="accent4"/>
              </a:buClr>
              <a:buSzPct val="80000"/>
              <a:buFont typeface="+mj-lt"/>
              <a:buAutoNum type="arabicParenR" startAt="7"/>
              <a:defRPr/>
            </a:pPr>
            <a:r>
              <a:rPr lang="en-US" sz="2300" u="sng" dirty="0" smtClean="0">
                <a:solidFill>
                  <a:srgbClr val="FF0000"/>
                </a:solidFill>
              </a:rPr>
              <a:t>HRM during 1990s :</a:t>
            </a:r>
          </a:p>
          <a:p>
            <a:pPr marL="749808" lvl="1" indent="-457200">
              <a:spcBef>
                <a:spcPts val="500"/>
              </a:spcBef>
              <a:buClr>
                <a:schemeClr val="accent4"/>
              </a:buClr>
              <a:buSzPct val="80000"/>
              <a:defRPr/>
            </a:pPr>
            <a:r>
              <a:rPr lang="en-US" sz="2300" dirty="0" smtClean="0"/>
              <a:t>During 1990 a new HRM has emerged, especially as result of globalization and liberalization with explosion of the information and communication technology, increased global competition, fast changing market condition etc. organization have to re design their strategies and outlook to HRM. </a:t>
            </a:r>
          </a:p>
          <a:p>
            <a:pPr marL="749808" lvl="1" indent="-457200">
              <a:spcBef>
                <a:spcPts val="500"/>
              </a:spcBef>
              <a:buClr>
                <a:schemeClr val="accent4"/>
              </a:buClr>
              <a:buSzPct val="80000"/>
              <a:defRPr/>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254</TotalTime>
  <Words>1071</Words>
  <Application>Microsoft Office PowerPoint</Application>
  <PresentationFormat>On-screen Show (4:3)</PresentationFormat>
  <Paragraphs>119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Opulent</vt:lpstr>
      <vt:lpstr>HRM IN INDIA</vt:lpstr>
      <vt:lpstr>introduction</vt:lpstr>
      <vt:lpstr>Hrm in india</vt:lpstr>
      <vt:lpstr>Slide 4</vt:lpstr>
      <vt:lpstr>Slide 5</vt:lpstr>
      <vt:lpstr>HUMAN RELATIONS MOVEMENT</vt:lpstr>
      <vt:lpstr>Slide 7</vt:lpstr>
      <vt:lpstr>Slide 8</vt:lpstr>
      <vt:lpstr>Slide 9</vt:lpstr>
      <vt:lpstr>CULTURAL DIMENSIONS OF THE INDIAN WORKFORCE</vt:lpstr>
      <vt:lpstr>Slide 11</vt:lpstr>
      <vt:lpstr>Slide 12</vt:lpstr>
      <vt:lpstr>Slide 13</vt:lpstr>
      <vt:lpstr>Slide 14</vt:lpstr>
      <vt:lpstr>Slide 15</vt:lpstr>
      <vt:lpstr>Slide 16</vt:lpstr>
      <vt:lpstr>SCOPE OF HR IN INDIA</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HRM IN INDIA</dc:title>
  <dc:creator>Aanchal</dc:creator>
  <cp:lastModifiedBy>Aanchal</cp:lastModifiedBy>
  <cp:revision>91</cp:revision>
  <dcterms:created xsi:type="dcterms:W3CDTF">2011-08-21T19:00:21Z</dcterms:created>
  <dcterms:modified xsi:type="dcterms:W3CDTF">2011-08-29T09:27:10Z</dcterms:modified>
</cp:coreProperties>
</file>